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71" r:id="rId5"/>
    <p:sldId id="273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B8DE75-1126-43E5-BB5E-4AE314E0D5EE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2021년 10월 1일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02BA2C8-71FC-43D0-BD87-0547616971FA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74D0A919-9142-4BF0-95CD-0D0FDF7DFEFA}" type="datetime4">
              <a:rPr lang="ko-KR" altLang="en-US" smtClean="0"/>
              <a:pPr/>
              <a:t>2021년 10월 1일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6539446-6953-447E-A4E3-E7CFBF87004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904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85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852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378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109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703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654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3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02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664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55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41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873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242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83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68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3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01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물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하늘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물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물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rtlCol="0" anchor="b">
            <a:noAutofit/>
          </a:bodyPr>
          <a:lstStyle>
            <a:lvl1pPr algn="ctr">
              <a:defRPr sz="60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A54A60-61C0-48DF-8D1B-274488118189}" type="datetime4">
              <a:rPr lang="ko-KR" altLang="en-US" noProof="0" smtClean="0"/>
              <a:t>2021년 10월 1일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D7C787-A899-467E-964A-6DE525F237DB}" type="datetime4">
              <a:rPr lang="ko-KR" altLang="en-US" noProof="0" smtClean="0"/>
              <a:t>2021년 10월 1일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6CB6E7-2CFA-4CCB-8320-BE25BCB6E0A5}" type="datetime4">
              <a:rPr lang="ko-KR" altLang="en-US" noProof="0" smtClean="0"/>
              <a:t>2021년 10월 1일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rtlCol="0" anchor="b">
            <a:normAutofit/>
          </a:bodyPr>
          <a:lstStyle>
            <a:lvl1pPr algn="ctr">
              <a:defRPr sz="6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15B8F34-61DC-4EB3-8368-9DCB0BE543FF}" type="datetime4">
              <a:rPr lang="ko-KR" altLang="en-US" noProof="0" smtClean="0"/>
              <a:t>2021년 10월 1일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84C335-61C8-41FC-9C02-80B60C271479}" type="datetime4">
              <a:rPr lang="ko-KR" altLang="en-US" noProof="0" smtClean="0"/>
              <a:t>2021년 10월 1일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E15DB-B4AB-4DF0-8B6E-0419B96B27B9}" type="datetime4">
              <a:rPr lang="ko-KR" altLang="en-US" noProof="0" smtClean="0"/>
              <a:t>2021년 10월 1일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A58A4B-A487-44DB-8ECC-CE5BF7557B65}" type="datetime4">
              <a:rPr lang="ko-KR" altLang="en-US" noProof="0" smtClean="0"/>
              <a:t>2021년 10월 1일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2ABC822-B961-4687-B839-D809C9B4E9F8}" type="datetime4">
              <a:rPr lang="ko-KR" altLang="en-US" noProof="0" smtClean="0"/>
              <a:t>2021년 10월 1일</a:t>
            </a:fld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A33B2-C560-418A-BD8D-A1A249796324}" type="datetime4">
              <a:rPr lang="ko-KR" altLang="en-US" noProof="0" smtClean="0"/>
              <a:t>2021년 10월 1일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0864A5-D496-4959-9E78-D1AD4F507D5A}" type="datetime4">
              <a:rPr lang="ko-KR" altLang="en-US" noProof="0" smtClean="0"/>
              <a:t>2021년 10월 1일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하늘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물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9" name="물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물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641080" y="6601968"/>
            <a:ext cx="137160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83ECE72-C721-4769-8167-8A9A9DAC554D}" type="datetime4">
              <a:rPr lang="ko-KR" altLang="en-US" noProof="0" smtClean="0"/>
              <a:t>2021년 10월 1일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48640" indent="-228600" algn="l" defTabSz="914400" rtl="0" eaLnBrk="1" latinLnBrk="1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82296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09728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37160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64592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30210" y="590204"/>
            <a:ext cx="10508102" cy="2297875"/>
          </a:xfrm>
        </p:spPr>
        <p:txBody>
          <a:bodyPr rtlCol="0"/>
          <a:lstStyle/>
          <a:p>
            <a:pPr rtl="0"/>
            <a:r>
              <a:rPr lang="en-US" altLang="ko-K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rPr>
              <a:t>AVR </a:t>
            </a:r>
            <a:r>
              <a:rPr lang="ko-KR" altLang="en-US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rPr>
              <a:t>초음파 센서</a:t>
            </a:r>
            <a:r>
              <a:rPr lang="en-US" altLang="ko-KR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</a:t>
            </a:r>
            <a:r>
              <a:rPr lang="en-US" altLang="ko-K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br>
              <a:rPr lang="en-US" altLang="ko-K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rPr>
            </a:br>
            <a:r>
              <a:rPr lang="en-US" altLang="ko-K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rPr>
              <a:t>DC </a:t>
            </a:r>
            <a:r>
              <a:rPr lang="en-US" altLang="ko-KR" sz="72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Moter</a:t>
            </a:r>
            <a:endParaRPr lang="ko-KR" alt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305872" y="3925389"/>
            <a:ext cx="9601200" cy="9906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20181040 </a:t>
            </a:r>
            <a:r>
              <a:rPr lang="ko-KR" altLang="en-US" sz="2400" dirty="0" smtClean="0"/>
              <a:t>김효진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72180" y="133737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DC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4" name="Picture 2" descr="K-ROBOT SERVOMOTOR -MTS-R350SE -Rotation--">
            <a:extLst>
              <a:ext uri="{FF2B5EF4-FFF2-40B4-BE49-F238E27FC236}">
                <a16:creationId xmlns:a16="http://schemas.microsoft.com/office/drawing/2014/main" id="{947E8359-AADA-4C43-B5A1-AA2E72F0C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10341" r="14650" b="10944"/>
          <a:stretch/>
        </p:blipFill>
        <p:spPr bwMode="auto">
          <a:xfrm>
            <a:off x="458025" y="1724404"/>
            <a:ext cx="4756968" cy="39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EE039-DF03-4CA9-8629-84C63E3939E8}"/>
              </a:ext>
            </a:extLst>
          </p:cNvPr>
          <p:cNvSpPr/>
          <p:nvPr/>
        </p:nvSpPr>
        <p:spPr>
          <a:xfrm>
            <a:off x="5367536" y="1251793"/>
            <a:ext cx="6735796" cy="4637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Control system: PWM control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Operating voltage range: 4.8[V] to 6.0[V]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Operating temperature range: -20℃ to 60℃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RPM: 100rpm at 4.8V / 126rpm at 6.0V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Stall torque: 4.2kgf.cm at 4.8V / 5.2kgf.cm at 6.0V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Operating angle: 360˚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Running current: 150[mA] +/- 50[mA]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Connector wire length: 300mm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Dimensions: 40*20*36.6mm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Weight: 35g</a:t>
            </a:r>
            <a:endParaRPr lang="en-US" altLang="ko-KR" sz="2000" i="0" dirty="0">
              <a:effectLst/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2101" y="1106660"/>
            <a:ext cx="261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j-ea"/>
                <a:ea typeface="+mj-ea"/>
              </a:rPr>
              <a:t>MTS-R350SE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0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5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DC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 제어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40D188-5B50-47A3-B19C-492F42D3D4CF}"/>
              </a:ext>
            </a:extLst>
          </p:cNvPr>
          <p:cNvSpPr/>
          <p:nvPr/>
        </p:nvSpPr>
        <p:spPr>
          <a:xfrm>
            <a:off x="1476628" y="786915"/>
            <a:ext cx="71633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ATMEGA128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I/O</a:t>
            </a:r>
            <a:r>
              <a:rPr lang="ko-KR" altLang="en-US" sz="2000" dirty="0">
                <a:latin typeface="+mn-ea"/>
              </a:rPr>
              <a:t>핀에서의 최대 공급 전류는 </a:t>
            </a:r>
            <a:r>
              <a:rPr lang="en-US" altLang="ko-KR" sz="2000" dirty="0" smtClean="0">
                <a:latin typeface="+mn-ea"/>
              </a:rPr>
              <a:t>40mA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DC</a:t>
            </a:r>
            <a:r>
              <a:rPr lang="ko-KR" altLang="en-US" sz="2000" dirty="0">
                <a:latin typeface="+mn-ea"/>
              </a:rPr>
              <a:t>모터는 수백</a:t>
            </a:r>
            <a:r>
              <a:rPr lang="en-US" altLang="ko-KR" sz="2000" dirty="0">
                <a:latin typeface="+mn-ea"/>
              </a:rPr>
              <a:t>~</a:t>
            </a:r>
            <a:r>
              <a:rPr lang="ko-KR" altLang="en-US" sz="2000" dirty="0" smtClean="0">
                <a:latin typeface="+mn-ea"/>
              </a:rPr>
              <a:t>수천</a:t>
            </a:r>
            <a:r>
              <a:rPr lang="en-US" altLang="ko-KR" sz="2000" dirty="0" smtClean="0">
                <a:latin typeface="+mn-ea"/>
              </a:rPr>
              <a:t>[Ma]</a:t>
            </a:r>
            <a:r>
              <a:rPr lang="ko-KR" altLang="en-US" sz="2000" dirty="0" smtClean="0">
                <a:latin typeface="+mn-ea"/>
              </a:rPr>
              <a:t>의 </a:t>
            </a:r>
            <a:r>
              <a:rPr lang="ko-KR" altLang="en-US" sz="2000" dirty="0">
                <a:latin typeface="+mn-ea"/>
              </a:rPr>
              <a:t>전류를 </a:t>
            </a:r>
            <a:r>
              <a:rPr lang="ko-KR" altLang="en-US" sz="2000" dirty="0" smtClean="0">
                <a:latin typeface="+mn-ea"/>
              </a:rPr>
              <a:t>소모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A0E7FBD-9328-444D-8C47-E4F6E02FE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00" y="1802875"/>
            <a:ext cx="3112082" cy="38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242" y="1802875"/>
            <a:ext cx="6785399" cy="38538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005" y="870043"/>
            <a:ext cx="8145001" cy="55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6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DC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 드라이버</a:t>
            </a: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(L298N)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2" name="Picture 2" descr="Wiring &amp; Driving the L298n H Bridge with 2 to 4 DC Motors | 14core.com">
            <a:extLst>
              <a:ext uri="{FF2B5EF4-FFF2-40B4-BE49-F238E27FC236}">
                <a16:creationId xmlns:a16="http://schemas.microsoft.com/office/drawing/2014/main" id="{8C64084B-D503-497E-B237-28BCCADE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05" y="1024481"/>
            <a:ext cx="2182172" cy="157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CAFC71-BCA6-4BC1-AADC-5E1D3CB9A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7"/>
          <a:stretch/>
        </p:blipFill>
        <p:spPr>
          <a:xfrm>
            <a:off x="1388805" y="2753775"/>
            <a:ext cx="2182172" cy="12840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620275-5F59-4DB0-AFFF-C66927B9B1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0" b="1133"/>
          <a:stretch/>
        </p:blipFill>
        <p:spPr>
          <a:xfrm>
            <a:off x="4215787" y="1024480"/>
            <a:ext cx="7073179" cy="30133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B30BA2-DEFB-46A1-AD95-76E412377864}"/>
              </a:ext>
            </a:extLst>
          </p:cNvPr>
          <p:cNvSpPr/>
          <p:nvPr/>
        </p:nvSpPr>
        <p:spPr>
          <a:xfrm>
            <a:off x="1388805" y="4372166"/>
            <a:ext cx="99001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OPERATING SUPPLY VOLTAGE UP TO 46 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TOTAL DC CURRENT UP TO 4 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LOW SATURATION VOLTAGE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OVERTEMPERATURE PROTECTION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LOGICAL "0" INPUT VOLTAGE UP TO 1.5 V (HIGH NOISE IMMUNITY)</a:t>
            </a:r>
            <a:endParaRPr lang="en-US" altLang="ko-KR" sz="20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685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7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DC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 드라이버 회로 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FBF0724-42F0-49D0-82AA-09B607A6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52" y="1121692"/>
            <a:ext cx="10700078" cy="42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30BA2-DEFB-46A1-AD95-76E412377864}"/>
              </a:ext>
            </a:extLst>
          </p:cNvPr>
          <p:cNvSpPr/>
          <p:nvPr/>
        </p:nvSpPr>
        <p:spPr>
          <a:xfrm>
            <a:off x="765652" y="5412510"/>
            <a:ext cx="10932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rgbClr val="000000"/>
                </a:solidFill>
                <a:latin typeface="+mn-ea"/>
              </a:rPr>
              <a:t>커패시터는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 노이즈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정류자와 </a:t>
            </a:r>
            <a:r>
              <a:rPr lang="ko-KR" altLang="en-US" sz="2000" dirty="0" err="1">
                <a:solidFill>
                  <a:srgbClr val="000000"/>
                </a:solidFill>
                <a:latin typeface="+mn-ea"/>
              </a:rPr>
              <a:t>브러쉬의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기계식 접점의 마찰로 인해 발생됨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로 발생되는 </a:t>
            </a:r>
            <a:r>
              <a:rPr lang="ko-KR" altLang="en-US" sz="2000" dirty="0" err="1" smtClean="0">
                <a:solidFill>
                  <a:srgbClr val="000000"/>
                </a:solidFill>
                <a:latin typeface="+mn-ea"/>
              </a:rPr>
              <a:t>전기불꽃을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 흡수하여 완충작용을 한다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14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7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DC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 드라이버 회로 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AEE74-96C7-486D-8500-10CEEE83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64" y="1207514"/>
            <a:ext cx="4176464" cy="46085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B4B7C8-316A-4783-960E-16AB8DA107B8}"/>
              </a:ext>
            </a:extLst>
          </p:cNvPr>
          <p:cNvSpPr/>
          <p:nvPr/>
        </p:nvSpPr>
        <p:spPr>
          <a:xfrm>
            <a:off x="4759041" y="1207514"/>
            <a:ext cx="7109686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역기전력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급격한 전류 변화는 자기의 상태를 유지하기 위해 생기는 유도 </a:t>
            </a:r>
            <a:r>
              <a:rPr lang="ko-KR" altLang="en-US" sz="2000" dirty="0" err="1" smtClean="0">
                <a:latin typeface="+mn-ea"/>
              </a:rPr>
              <a:t>기전력</a:t>
            </a:r>
            <a:endParaRPr lang="en-US" altLang="ko-KR" sz="2000" dirty="0" smtClean="0">
              <a:latin typeface="+mn-ea"/>
            </a:endParaRPr>
          </a:p>
          <a:p>
            <a:pPr fontAlgn="base"/>
            <a:r>
              <a:rPr lang="en-US" altLang="ko-KR" sz="2000" dirty="0" smtClean="0">
                <a:latin typeface="+mn-ea"/>
              </a:rPr>
              <a:t>     v</a:t>
            </a:r>
            <a:r>
              <a:rPr lang="en-US" altLang="ko-KR" sz="2000" dirty="0">
                <a:latin typeface="+mn-ea"/>
              </a:rPr>
              <a:t>= -L x di/</a:t>
            </a:r>
            <a:r>
              <a:rPr lang="en-US" altLang="ko-KR" sz="2000" dirty="0" err="1">
                <a:latin typeface="+mn-ea"/>
              </a:rPr>
              <a:t>dt</a:t>
            </a:r>
            <a:endParaRPr lang="ko-KR" altLang="en-US" sz="2000" dirty="0">
              <a:latin typeface="+mn-ea"/>
            </a:endParaRPr>
          </a:p>
          <a:p>
            <a:pPr fontAlgn="base"/>
            <a:r>
              <a:rPr lang="en-US" altLang="ko-KR" sz="2000" dirty="0" smtClean="0">
                <a:latin typeface="+mn-ea"/>
              </a:rPr>
              <a:t>      -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전류의 변화를 방해하는 </a:t>
            </a:r>
            <a:r>
              <a:rPr lang="ko-KR" altLang="en-US" sz="2000" dirty="0" smtClean="0">
                <a:latin typeface="+mn-ea"/>
              </a:rPr>
              <a:t>방향으로</a:t>
            </a:r>
            <a:r>
              <a:rPr lang="en-US" altLang="ko-KR" sz="2000" dirty="0" smtClean="0">
                <a:latin typeface="+mn-ea"/>
              </a:rPr>
              <a:t>B</a:t>
            </a:r>
            <a:r>
              <a:rPr lang="ko-KR" altLang="en-US" sz="2000" dirty="0" err="1" smtClean="0">
                <a:latin typeface="+mn-ea"/>
              </a:rPr>
              <a:t>유도기전력</a:t>
            </a:r>
            <a:r>
              <a:rPr lang="ko-KR" altLang="en-US" sz="2000" dirty="0" smtClean="0">
                <a:latin typeface="+mn-ea"/>
              </a:rPr>
              <a:t> </a:t>
            </a:r>
            <a:endParaRPr lang="en-US" altLang="ko-KR" sz="2000" dirty="0" smtClean="0">
              <a:latin typeface="+mn-ea"/>
            </a:endParaRPr>
          </a:p>
          <a:p>
            <a:pPr fontAlgn="base"/>
            <a:r>
              <a:rPr lang="ko-KR" altLang="en-US" sz="2000" dirty="0" smtClean="0">
                <a:latin typeface="+mn-ea"/>
              </a:rPr>
              <a:t>          생성</a:t>
            </a:r>
            <a:endParaRPr lang="ko-KR" altLang="en-US" sz="2000" dirty="0">
              <a:latin typeface="+mn-ea"/>
            </a:endParaRPr>
          </a:p>
          <a:p>
            <a:pPr fontAlgn="base"/>
            <a:r>
              <a:rPr lang="en-US" altLang="ko-KR" sz="2000" dirty="0" smtClean="0">
                <a:latin typeface="+mn-ea"/>
              </a:rPr>
              <a:t>      L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코일의 인덕턴스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상수값</a:t>
            </a:r>
            <a:endParaRPr lang="ko-KR" altLang="en-US" sz="2000" dirty="0">
              <a:latin typeface="+mn-ea"/>
            </a:endParaRPr>
          </a:p>
          <a:p>
            <a:pPr fontAlgn="base"/>
            <a:r>
              <a:rPr lang="en-US" altLang="ko-KR" sz="2000" dirty="0" smtClean="0">
                <a:latin typeface="+mn-ea"/>
              </a:rPr>
              <a:t>      di/</a:t>
            </a:r>
            <a:r>
              <a:rPr lang="en-US" altLang="ko-KR" sz="2000" dirty="0" err="1" smtClean="0">
                <a:latin typeface="+mn-ea"/>
              </a:rPr>
              <a:t>dt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시간에 따른 전류의 </a:t>
            </a:r>
            <a:r>
              <a:rPr lang="ko-KR" altLang="en-US" sz="2000" dirty="0" err="1">
                <a:latin typeface="+mn-ea"/>
              </a:rPr>
              <a:t>변화량</a:t>
            </a:r>
            <a:endParaRPr lang="ko-KR" altLang="en-US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PWM</a:t>
            </a:r>
            <a:r>
              <a:rPr lang="ko-KR" altLang="en-US" sz="2000" dirty="0">
                <a:latin typeface="+mn-ea"/>
              </a:rPr>
              <a:t>신호에 의해 빠른 속도로 제어되는 환경에서 일반적인 다이오드는 정상적인 기능을 할 수 없기 때문에 </a:t>
            </a:r>
            <a:r>
              <a:rPr lang="en-US" altLang="ko-KR" sz="2000" dirty="0">
                <a:latin typeface="+mn-ea"/>
              </a:rPr>
              <a:t>Fast Recovery </a:t>
            </a:r>
            <a:r>
              <a:rPr lang="ko-KR" altLang="en-US" sz="2000" dirty="0">
                <a:latin typeface="+mn-ea"/>
              </a:rPr>
              <a:t>다이오드를 사용해야한다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1A</a:t>
            </a:r>
            <a:r>
              <a:rPr lang="ko-KR" altLang="en-US" sz="2000" dirty="0">
                <a:latin typeface="+mn-ea"/>
              </a:rPr>
              <a:t>이상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 err="1">
                <a:latin typeface="+mn-ea"/>
              </a:rPr>
              <a:t>Trr</a:t>
            </a:r>
            <a:r>
              <a:rPr lang="ko-KR" altLang="en-US" sz="2000" dirty="0">
                <a:latin typeface="+mn-ea"/>
              </a:rPr>
              <a:t>이 </a:t>
            </a:r>
            <a:r>
              <a:rPr lang="en-US" altLang="ko-KR" sz="2000" dirty="0">
                <a:latin typeface="+mn-ea"/>
              </a:rPr>
              <a:t>200ns</a:t>
            </a:r>
            <a:r>
              <a:rPr lang="ko-KR" altLang="en-US" sz="2000" dirty="0">
                <a:latin typeface="+mn-ea"/>
              </a:rPr>
              <a:t>이하인 </a:t>
            </a:r>
            <a:r>
              <a:rPr lang="en-US" altLang="ko-KR" sz="2000" dirty="0">
                <a:latin typeface="+mn-ea"/>
              </a:rPr>
              <a:t>Fast Recovery </a:t>
            </a:r>
            <a:r>
              <a:rPr lang="ko-KR" altLang="en-US" sz="2000" dirty="0">
                <a:latin typeface="+mn-ea"/>
              </a:rPr>
              <a:t>다이오드를 사용할 것을 데이터시트에서 확인할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498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8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DC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 드라이버 제어 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B30BA2-DEFB-46A1-AD95-76E412377864}"/>
              </a:ext>
            </a:extLst>
          </p:cNvPr>
          <p:cNvSpPr/>
          <p:nvPr/>
        </p:nvSpPr>
        <p:spPr>
          <a:xfrm>
            <a:off x="474134" y="786915"/>
            <a:ext cx="118471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000000"/>
                </a:solidFill>
                <a:latin typeface="+mj-ea"/>
                <a:ea typeface="+mj-ea"/>
              </a:rPr>
              <a:t>모터의 속도 제어</a:t>
            </a:r>
            <a:endParaRPr lang="en-US" altLang="ko-KR" sz="24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정해진 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DC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전압과 고정된 부하 그리고 다이오드로 전압 전류를 변화시켜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모터의 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회전력을 조절</a:t>
            </a:r>
            <a:endParaRPr lang="en-US" altLang="ko-KR" sz="2000" dirty="0" smtClean="0">
              <a:solidFill>
                <a:srgbClr val="000000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모터의 회전과 정지를 적절하게 조합함으로써 평균 </a:t>
            </a:r>
            <a:r>
              <a:rPr lang="ko-KR" altLang="en-US" sz="2000" dirty="0" err="1" smtClean="0">
                <a:solidFill>
                  <a:srgbClr val="000000"/>
                </a:solidFill>
                <a:latin typeface="+mn-ea"/>
              </a:rPr>
              <a:t>회전수를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 조절한다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DB06BF-8F85-4E44-8102-255ECAFD9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4" y="2158295"/>
            <a:ext cx="5379406" cy="3688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97721" y="2463095"/>
            <a:ext cx="56003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ENABLE A</a:t>
            </a:r>
            <a:r>
              <a:rPr lang="ko-KR" altLang="en-US" sz="2000" dirty="0" smtClean="0">
                <a:latin typeface="+mn-ea"/>
              </a:rPr>
              <a:t>핀에 </a:t>
            </a:r>
            <a:r>
              <a:rPr lang="en-US" altLang="ko-KR" sz="2000" dirty="0" smtClean="0">
                <a:latin typeface="+mn-ea"/>
              </a:rPr>
              <a:t>PWM</a:t>
            </a:r>
            <a:r>
              <a:rPr lang="ko-KR" altLang="en-US" sz="2000" dirty="0" smtClean="0">
                <a:latin typeface="+mn-ea"/>
              </a:rPr>
              <a:t>신호를 넣어 조절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한주기</a:t>
            </a:r>
            <a:r>
              <a:rPr lang="ko-KR" altLang="en-US" sz="2000" dirty="0" smtClean="0">
                <a:latin typeface="+mn-ea"/>
              </a:rPr>
              <a:t> 내에서 모터가 </a:t>
            </a:r>
            <a:r>
              <a:rPr lang="en-US" altLang="ko-KR" sz="2000" dirty="0" smtClean="0">
                <a:latin typeface="+mn-ea"/>
              </a:rPr>
              <a:t>ON</a:t>
            </a:r>
            <a:r>
              <a:rPr lang="ko-KR" altLang="en-US" sz="2000" dirty="0" err="1" smtClean="0">
                <a:latin typeface="+mn-ea"/>
              </a:rPr>
              <a:t>되는시간</a:t>
            </a:r>
            <a:r>
              <a:rPr lang="en-US" altLang="ko-KR" sz="2000" dirty="0" smtClean="0">
                <a:latin typeface="+mn-ea"/>
              </a:rPr>
              <a:t>=Duty Ratio[%]</a:t>
            </a:r>
            <a:r>
              <a:rPr lang="ko-KR" altLang="en-US" sz="2000" dirty="0" smtClean="0">
                <a:latin typeface="+mn-ea"/>
              </a:rPr>
              <a:t>을 </a:t>
            </a:r>
            <a:r>
              <a:rPr lang="ko-KR" altLang="en-US" sz="2000" dirty="0" err="1" smtClean="0">
                <a:latin typeface="+mn-ea"/>
              </a:rPr>
              <a:t>변화</a:t>
            </a:r>
            <a:r>
              <a:rPr lang="ko-KR" altLang="ko-KR" sz="2000" dirty="0" err="1" smtClean="0">
                <a:latin typeface="+mn-ea"/>
              </a:rPr>
              <a:t>→</a:t>
            </a:r>
            <a:r>
              <a:rPr lang="ko-KR" altLang="en-US" sz="2000" dirty="0" err="1" smtClean="0">
                <a:latin typeface="+mn-ea"/>
              </a:rPr>
              <a:t>모터의</a:t>
            </a:r>
            <a:r>
              <a:rPr lang="ko-KR" altLang="en-US" sz="2000" dirty="0" smtClean="0">
                <a:latin typeface="+mn-ea"/>
              </a:rPr>
              <a:t> 총 </a:t>
            </a:r>
            <a:r>
              <a:rPr lang="ko-KR" altLang="en-US" sz="2000" dirty="0" err="1" smtClean="0">
                <a:latin typeface="+mn-ea"/>
              </a:rPr>
              <a:t>회전수</a:t>
            </a:r>
            <a:r>
              <a:rPr lang="ko-KR" altLang="en-US" sz="2000" dirty="0" smtClean="0">
                <a:latin typeface="+mn-ea"/>
              </a:rPr>
              <a:t> 변화</a:t>
            </a:r>
            <a:r>
              <a:rPr lang="ko-KR" altLang="ko-KR" sz="2000" dirty="0">
                <a:latin typeface="+mn-ea"/>
              </a:rPr>
              <a:t> </a:t>
            </a:r>
            <a:r>
              <a:rPr lang="ko-KR" altLang="ko-KR" sz="2000" dirty="0" smtClean="0">
                <a:latin typeface="+mn-ea"/>
              </a:rPr>
              <a:t>→</a:t>
            </a:r>
            <a:r>
              <a:rPr lang="ko-KR" altLang="en-US" sz="2000" dirty="0" smtClean="0">
                <a:latin typeface="+mn-ea"/>
              </a:rPr>
              <a:t>평균속도 변화</a:t>
            </a:r>
            <a:r>
              <a:rPr lang="en-US" altLang="ko-KR" sz="2000" dirty="0" smtClean="0">
                <a:latin typeface="+mn-ea"/>
              </a:rPr>
              <a:t>=</a:t>
            </a:r>
            <a:r>
              <a:rPr lang="ko-KR" altLang="en-US" sz="2000" dirty="0" smtClean="0">
                <a:latin typeface="+mn-ea"/>
              </a:rPr>
              <a:t>모터에 </a:t>
            </a:r>
            <a:r>
              <a:rPr lang="ko-KR" altLang="en-US" sz="2000" dirty="0" err="1" smtClean="0">
                <a:latin typeface="+mn-ea"/>
              </a:rPr>
              <a:t>평균전압을</a:t>
            </a:r>
            <a:r>
              <a:rPr lang="ko-KR" altLang="en-US" sz="2000" dirty="0" smtClean="0">
                <a:latin typeface="+mn-ea"/>
              </a:rPr>
              <a:t> 항상 인가하는 것과 비슷한 효과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3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9"/>
            </a:pP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레귤레이터</a:t>
            </a: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(7805)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2AB4F4-5F4E-4E32-9E09-2F9A8DDD6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32" y="1142912"/>
            <a:ext cx="1661828" cy="258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67" y="4083331"/>
            <a:ext cx="2979159" cy="177330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B30BA2-DEFB-46A1-AD95-76E412377864}"/>
              </a:ext>
            </a:extLst>
          </p:cNvPr>
          <p:cNvSpPr/>
          <p:nvPr/>
        </p:nvSpPr>
        <p:spPr>
          <a:xfrm>
            <a:off x="3681034" y="1142912"/>
            <a:ext cx="84010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000000"/>
                </a:solidFill>
                <a:latin typeface="+mn-ea"/>
              </a:rPr>
              <a:t>레귤레이터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전압 강압 또는 </a:t>
            </a:r>
            <a:r>
              <a:rPr lang="ko-KR" altLang="en-US" sz="2000" dirty="0" err="1" smtClean="0">
                <a:solidFill>
                  <a:srgbClr val="000000"/>
                </a:solidFill>
                <a:latin typeface="+mn-ea"/>
              </a:rPr>
              <a:t>승압을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 통해 일정한 전압을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	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    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출력해주는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IC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변환기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EX) 12V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입력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-&gt; 5V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출력</a:t>
            </a:r>
            <a:endParaRPr lang="en-US" altLang="ko-KR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AC37C2-A2CF-424D-BA87-9278AD21F5EF}"/>
              </a:ext>
            </a:extLst>
          </p:cNvPr>
          <p:cNvSpPr/>
          <p:nvPr/>
        </p:nvSpPr>
        <p:spPr>
          <a:xfrm>
            <a:off x="3681034" y="2070988"/>
            <a:ext cx="82154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000000"/>
                </a:solidFill>
                <a:latin typeface="+mn-ea"/>
              </a:rPr>
              <a:t>레귤레이터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</a:rPr>
              <a:t> 종류</a:t>
            </a:r>
            <a:endParaRPr lang="en-US" altLang="ko-KR" sz="2000" b="1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0000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rgbClr val="000000"/>
                </a:solidFill>
                <a:latin typeface="+mn-ea"/>
              </a:rPr>
              <a:t>리니어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+mn-ea"/>
              </a:rPr>
              <a:t>레귤레이터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직접적으로 전압을 </a:t>
            </a:r>
            <a:r>
              <a:rPr lang="ko-KR" altLang="en-US" sz="2000" dirty="0" err="1" smtClean="0">
                <a:solidFill>
                  <a:srgbClr val="000000"/>
                </a:solidFill>
                <a:latin typeface="+mn-ea"/>
              </a:rPr>
              <a:t>강압시키는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 방식</a:t>
            </a:r>
            <a:endParaRPr lang="en-US" altLang="ko-KR" sz="2000" dirty="0" smtClean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   -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열이 많이 발생 </a:t>
            </a:r>
            <a:r>
              <a:rPr lang="ko-KR" altLang="en-US" sz="2000" dirty="0" err="1" smtClean="0">
                <a:solidFill>
                  <a:srgbClr val="000000"/>
                </a:solidFill>
                <a:latin typeface="+mn-ea"/>
              </a:rPr>
              <a:t>전력효율이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 낮음</a:t>
            </a:r>
            <a:endParaRPr lang="en-US" altLang="ko-KR" sz="2000" dirty="0" smtClean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   -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전류 요구량이 낮은 경우 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이용</a:t>
            </a:r>
            <a:endParaRPr lang="en-US" altLang="ko-KR" sz="2000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   Ex)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7805(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입력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전압을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+ 5V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로 변환하여 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출력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2000" dirty="0">
              <a:solidFill>
                <a:srgbClr val="000000"/>
              </a:solidFill>
              <a:latin typeface="+mn-ea"/>
            </a:endParaRPr>
          </a:p>
          <a:p>
            <a:pPr lvl="2"/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     7912(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입력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전압을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-12V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로 변환하여 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출력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2000" dirty="0">
              <a:solidFill>
                <a:srgbClr val="000000"/>
              </a:solidFill>
              <a:latin typeface="+mn-ea"/>
            </a:endParaRPr>
          </a:p>
          <a:p>
            <a:pPr marL="1257300" lvl="2" indent="-342900">
              <a:buFont typeface="+mj-lt"/>
              <a:buAutoNum type="alphaUcPeriod"/>
            </a:pPr>
            <a:endParaRPr lang="en-US" altLang="ko-KR" sz="2000" dirty="0">
              <a:solidFill>
                <a:srgbClr val="000000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스위칭 </a:t>
            </a:r>
            <a:r>
              <a:rPr lang="ko-KR" altLang="en-US" sz="2000" dirty="0" err="1">
                <a:solidFill>
                  <a:srgbClr val="000000"/>
                </a:solidFill>
                <a:latin typeface="+mn-ea"/>
              </a:rPr>
              <a:t>레귤레이터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스위치의 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ON/OFF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를 통하여 </a:t>
            </a:r>
            <a:r>
              <a:rPr lang="ko-KR" altLang="en-US" sz="2000" dirty="0" err="1" smtClean="0">
                <a:solidFill>
                  <a:srgbClr val="000000"/>
                </a:solidFill>
                <a:latin typeface="+mn-ea"/>
              </a:rPr>
              <a:t>출력단으로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000" dirty="0" err="1" smtClean="0">
                <a:solidFill>
                  <a:srgbClr val="000000"/>
                </a:solidFill>
                <a:latin typeface="+mn-ea"/>
              </a:rPr>
              <a:t>흘려주는펄스의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양을 조절하여 정밀하게 전압을 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조정하는 방식</a:t>
            </a:r>
            <a:endParaRPr lang="en-US" altLang="ko-KR" sz="2000" dirty="0" smtClean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   - 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</a:rPr>
              <a:t>발열이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적고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대전류를 흘릴 수 있다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lvl="1"/>
            <a:r>
              <a:rPr lang="en-US" altLang="ko-KR" sz="2000" dirty="0" smtClean="0">
                <a:solidFill>
                  <a:srgbClr val="000000"/>
                </a:solidFill>
                <a:latin typeface="+mn-ea"/>
              </a:rPr>
              <a:t>     Ex)  LM2575T,LM2576N</a:t>
            </a:r>
            <a:endParaRPr lang="en-US" altLang="ko-KR" sz="20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691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10"/>
            </a:pP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회로도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68" y="786915"/>
            <a:ext cx="9569038" cy="59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88805" y="79029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11"/>
            </a:pP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구동영상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KakaoTalk_20211001_15052147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1175" y="909285"/>
            <a:ext cx="6978587" cy="39254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283575"/>
              </p:ext>
            </p:extLst>
          </p:nvPr>
        </p:nvGraphicFramePr>
        <p:xfrm>
          <a:off x="822033" y="5111830"/>
          <a:ext cx="10076873" cy="14935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996237">
                  <a:extLst>
                    <a:ext uri="{9D8B030D-6E8A-4147-A177-3AD203B41FA5}">
                      <a16:colId xmlns:a16="http://schemas.microsoft.com/office/drawing/2014/main" val="1548868472"/>
                    </a:ext>
                  </a:extLst>
                </a:gridCol>
                <a:gridCol w="9080636">
                  <a:extLst>
                    <a:ext uri="{9D8B030D-6E8A-4147-A177-3AD203B41FA5}">
                      <a16:colId xmlns:a16="http://schemas.microsoft.com/office/drawing/2014/main" val="2236858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SW0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스위치를 </a:t>
                      </a:r>
                      <a:r>
                        <a:rPr lang="ko-KR" altLang="en-US" sz="2000" dirty="0" err="1" smtClean="0"/>
                        <a:t>누를때</a:t>
                      </a:r>
                      <a:r>
                        <a:rPr lang="ko-KR" altLang="en-US" sz="2000" dirty="0" smtClean="0"/>
                        <a:t> 모터 회전</a:t>
                      </a:r>
                      <a:r>
                        <a:rPr lang="en-US" altLang="ko-KR" sz="2000" dirty="0" smtClean="0"/>
                        <a:t>(</a:t>
                      </a:r>
                      <a:r>
                        <a:rPr lang="ko-KR" altLang="en-US" sz="2000" dirty="0" smtClean="0"/>
                        <a:t>방향은 </a:t>
                      </a:r>
                      <a:r>
                        <a:rPr lang="en-US" altLang="ko-KR" sz="2000" dirty="0" smtClean="0"/>
                        <a:t>SW1</a:t>
                      </a:r>
                      <a:r>
                        <a:rPr lang="ko-KR" altLang="en-US" sz="2000" dirty="0" smtClean="0"/>
                        <a:t>이 결정</a:t>
                      </a:r>
                      <a:r>
                        <a:rPr lang="en-US" altLang="ko-KR" sz="2000" dirty="0" smtClean="0"/>
                        <a:t>)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SW1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한번 누를 시 순방향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err="1" smtClean="0"/>
                        <a:t>두번</a:t>
                      </a:r>
                      <a:r>
                        <a:rPr lang="ko-KR" altLang="en-US" sz="2000" dirty="0" smtClean="0"/>
                        <a:t> </a:t>
                      </a:r>
                      <a:r>
                        <a:rPr lang="ko-KR" altLang="en-US" sz="2000" dirty="0" err="1" smtClean="0"/>
                        <a:t>누를시</a:t>
                      </a:r>
                      <a:r>
                        <a:rPr lang="ko-KR" altLang="en-US" sz="2000" dirty="0" smtClean="0"/>
                        <a:t> 역방향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82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SW2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SERIAL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smtClean="0"/>
                        <a:t>창에 초음파 </a:t>
                      </a:r>
                      <a:r>
                        <a:rPr lang="ko-KR" altLang="en-US" sz="2000" baseline="0" dirty="0" err="1" smtClean="0"/>
                        <a:t>센서값</a:t>
                      </a:r>
                      <a:r>
                        <a:rPr lang="en-US" altLang="ko-KR" sz="2000" baseline="0" dirty="0" smtClean="0"/>
                        <a:t>(CM) </a:t>
                      </a:r>
                      <a:r>
                        <a:rPr lang="ko-KR" altLang="en-US" sz="2000" baseline="0" dirty="0" smtClean="0"/>
                        <a:t>출력</a:t>
                      </a:r>
                      <a:endParaRPr lang="en-US" altLang="ko-KR" sz="2000" baseline="0" dirty="0" smtClean="0"/>
                    </a:p>
                    <a:p>
                      <a:pPr latinLnBrk="1"/>
                      <a:r>
                        <a:rPr lang="en-US" altLang="ko-KR" sz="2000" baseline="0" dirty="0" smtClean="0"/>
                        <a:t>0→10(CM) </a:t>
                      </a:r>
                      <a:r>
                        <a:rPr lang="ko-KR" altLang="en-US" sz="2000" baseline="0" dirty="0" smtClean="0"/>
                        <a:t>속도 증가 </a:t>
                      </a:r>
                      <a:r>
                        <a:rPr lang="en-US" altLang="ko-KR" sz="2000" baseline="0" dirty="0" smtClean="0"/>
                        <a:t>,    11~12(CM):</a:t>
                      </a:r>
                      <a:r>
                        <a:rPr lang="ko-KR" altLang="en-US" sz="2000" baseline="0" dirty="0" smtClean="0"/>
                        <a:t>정지 </a:t>
                      </a:r>
                      <a:r>
                        <a:rPr lang="en-US" altLang="ko-KR" sz="2000" baseline="0" dirty="0" smtClean="0"/>
                        <a:t>,   13→400(CM):</a:t>
                      </a:r>
                      <a:r>
                        <a:rPr lang="ko-KR" altLang="en-US" sz="2000" baseline="0" dirty="0" err="1" smtClean="0"/>
                        <a:t>속도증가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062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48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4226" y="206871"/>
            <a:ext cx="1900725" cy="813381"/>
          </a:xfrm>
        </p:spPr>
        <p:txBody>
          <a:bodyPr rtlCol="0">
            <a:noAutofit/>
          </a:bodyPr>
          <a:lstStyle/>
          <a:p>
            <a:r>
              <a:rPr lang="ko-KR" alt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목차</a:t>
            </a:r>
            <a:endParaRPr lang="ko-KR" altLang="en-US" sz="6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08679" y="1258917"/>
            <a:ext cx="6226121" cy="4351097"/>
          </a:xfrm>
        </p:spPr>
        <p:txBody>
          <a:bodyPr rtlCol="0">
            <a:noAutofit/>
          </a:bodyPr>
          <a:lstStyle/>
          <a:p>
            <a:pPr marL="857250" indent="-857250">
              <a:buFont typeface="+mj-lt"/>
              <a:buAutoNum type="romanUcPeriod" startAt="7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DC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 드라이버 회로</a:t>
            </a:r>
            <a:endParaRPr lang="en-US" altLang="ko-K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 startAt="7"/>
            </a:pP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</a:t>
            </a: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DC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 드라이버 제어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 startAt="7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  </a:t>
            </a:r>
            <a:r>
              <a:rPr lang="ko-KR" altLang="en-US" sz="36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레귤레이터</a:t>
            </a: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(LM7805)</a:t>
            </a:r>
          </a:p>
          <a:p>
            <a:pPr marL="400050" indent="-400050">
              <a:buFont typeface="+mj-lt"/>
              <a:buAutoNum type="romanUcPeriod" startAt="7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  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회로도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 startAt="7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  </a:t>
            </a:r>
            <a:r>
              <a:rPr lang="ko-KR" altLang="en-US" sz="36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구동영상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09376" y="1258917"/>
            <a:ext cx="6595575" cy="3757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4864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8229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1097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371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6459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초음파  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 초음파 센서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초음파 센서 제어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DC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    DC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 제어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 </a:t>
            </a:r>
            <a:r>
              <a:rPr lang="ko-KR" alt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  </a:t>
            </a:r>
            <a:r>
              <a:rPr lang="en-US" altLang="ko-K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DC </a:t>
            </a:r>
            <a:r>
              <a:rPr lang="ko-KR" alt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모터 드라이버</a:t>
            </a:r>
            <a:r>
              <a:rPr lang="en-US" altLang="ko-KR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(L298N) </a:t>
            </a:r>
            <a:endParaRPr lang="en-US" altLang="ko-KR" sz="36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85492" y="186431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ea"/>
              </a:rPr>
              <a:t>I.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ea"/>
              </a:rPr>
              <a:t>초음파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7DA54-5BA0-4EB1-B2AE-6E7FFCD92A15}"/>
              </a:ext>
            </a:extLst>
          </p:cNvPr>
          <p:cNvSpPr/>
          <p:nvPr/>
        </p:nvSpPr>
        <p:spPr>
          <a:xfrm>
            <a:off x="1085492" y="894317"/>
            <a:ext cx="10178253" cy="343318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인간이 들을 수 있는 가청 최대 한계 범위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약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20kHz)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이상의 주파수를 갖는 주기적인 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음압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직진, 투과, 굴절, 반사, 산란, 감쇠 등 여러 가지 성질을 지니고 있다. 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낮은 파장으로 인해 물이나 기름 속에서는 멀리 전파하고 지향성이 날카롭다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깊이 측정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의학 진단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세정 및 가공 등에 사용된다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대략적인 초음파의 주파수 범위와 개략적인 용도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56B6D2-E310-4CEA-B0F0-6491C129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92" y="4395033"/>
            <a:ext cx="9596396" cy="157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72180" y="133737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초음파센서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168EDE-BA19-4E57-A080-406D9603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898002"/>
            <a:ext cx="5040560" cy="17101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EBAC5F-27DF-4182-B7D8-5734F44F8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3786461"/>
            <a:ext cx="5040560" cy="22684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E9D842-BE24-4369-94FC-1ECB1347AE76}"/>
              </a:ext>
            </a:extLst>
          </p:cNvPr>
          <p:cNvSpPr/>
          <p:nvPr/>
        </p:nvSpPr>
        <p:spPr>
          <a:xfrm>
            <a:off x="4296223" y="1019883"/>
            <a:ext cx="3826768" cy="69985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n-ea"/>
              </a:rPr>
              <a:t>초음파 거리센서 모듈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(HC-SR04)</a:t>
            </a:r>
          </a:p>
        </p:txBody>
      </p:sp>
    </p:spTree>
    <p:extLst>
      <p:ext uri="{BB962C8B-B14F-4D97-AF65-F5344CB8AC3E}">
        <p14:creationId xmlns:p14="http://schemas.microsoft.com/office/powerpoint/2010/main" val="17086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72180" y="133737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초음파센서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E9D842-BE24-4369-94FC-1ECB1347AE76}"/>
              </a:ext>
            </a:extLst>
          </p:cNvPr>
          <p:cNvSpPr/>
          <p:nvPr/>
        </p:nvSpPr>
        <p:spPr>
          <a:xfrm>
            <a:off x="1039090" y="1120284"/>
            <a:ext cx="4305993" cy="3942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초음파 거리센서 모듈의 원리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4" y="1607517"/>
            <a:ext cx="4298501" cy="235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543" y="1607517"/>
            <a:ext cx="4965948" cy="22329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79E427-8960-4BD9-98E9-79E45D41EB7C}"/>
              </a:ext>
            </a:extLst>
          </p:cNvPr>
          <p:cNvSpPr/>
          <p:nvPr/>
        </p:nvSpPr>
        <p:spPr>
          <a:xfrm>
            <a:off x="1039090" y="4157619"/>
            <a:ext cx="10835067" cy="19008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Trig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는 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압전소자에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전압을 인가하여 초음파를 송신하는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부분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Echo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Trig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에서 나온 초음파가 사물에 부딪혀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돌아와 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압전소자를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진동시켜 전압을 발생시켜 초음파를 수신하는 부분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거리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=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에코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high pulse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시간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왕복시간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) *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음파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속도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(340m/s) /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2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음파속도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: C=331.5+0.607t[m/s](t: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주위온도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254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72180" y="133737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ko-KR" altLang="en-US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초음파센서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E9D842-BE24-4369-94FC-1ECB1347AE76}"/>
              </a:ext>
            </a:extLst>
          </p:cNvPr>
          <p:cNvSpPr/>
          <p:nvPr/>
        </p:nvSpPr>
        <p:spPr>
          <a:xfrm>
            <a:off x="1064028" y="1010623"/>
            <a:ext cx="4305993" cy="3942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HC-SRF04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의 타이밍 다이어그램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DFC77B2-031C-4583-801D-D5B2EAE8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" t="26288" r="2394" b="3971"/>
          <a:stretch/>
        </p:blipFill>
        <p:spPr bwMode="auto">
          <a:xfrm>
            <a:off x="1104318" y="1573856"/>
            <a:ext cx="9891532" cy="267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55320" y="2772329"/>
            <a:ext cx="1766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현대하모니 M" pitchFamily="18" charset="-127"/>
                <a:ea typeface="현대하모니 M"/>
              </a:rPr>
              <a:t>8</a:t>
            </a:r>
            <a:r>
              <a:rPr lang="ko-KR" altLang="en-US" sz="1200" b="1" dirty="0">
                <a:latin typeface="현대하모니 M" pitchFamily="18" charset="-127"/>
                <a:ea typeface="현대하모니 M"/>
              </a:rPr>
              <a:t>개 초음파 </a:t>
            </a:r>
            <a:r>
              <a:rPr lang="ko-KR" altLang="en-US" sz="1200" b="1" dirty="0" err="1">
                <a:latin typeface="현대하모니 M" pitchFamily="18" charset="-127"/>
                <a:ea typeface="현대하모니 M"/>
              </a:rPr>
              <a:t>버스트</a:t>
            </a:r>
            <a:r>
              <a:rPr lang="ko-KR" altLang="en-US" sz="1200" b="1" dirty="0">
                <a:latin typeface="현대하모니 M" pitchFamily="18" charset="-127"/>
                <a:ea typeface="현대하모니 M"/>
              </a:rPr>
              <a:t> 발생</a:t>
            </a:r>
            <a:endParaRPr lang="en-US" altLang="ko-KR" sz="1200" b="1" dirty="0">
              <a:latin typeface="현대하모니 M" pitchFamily="18" charset="-127"/>
              <a:ea typeface="현대하모니 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9764" y="3879240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초음파 발신 직후 </a:t>
            </a:r>
            <a:r>
              <a:rPr lang="en-US" altLang="ko-KR" sz="1100" b="1" dirty="0" smtClean="0"/>
              <a:t>HIGH  </a:t>
            </a:r>
            <a:r>
              <a:rPr lang="ko-KR" altLang="en-US" sz="1100" b="1" dirty="0" err="1" smtClean="0"/>
              <a:t>반향감지시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LOW</a:t>
            </a:r>
            <a:endParaRPr lang="ko-KR" altLang="en-US" sz="11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FC0D15-45A1-42CC-9606-2003CB9F67C9}"/>
              </a:ext>
            </a:extLst>
          </p:cNvPr>
          <p:cNvSpPr/>
          <p:nvPr/>
        </p:nvSpPr>
        <p:spPr>
          <a:xfrm>
            <a:off x="418253" y="4111990"/>
            <a:ext cx="11413291" cy="24411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8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개의 초음파 모두 탐지 못했을 경우 에코 펄스는 약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36ms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로 제일 크다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8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개의 초음파 중 일부가 돌아오지 못했을 때 사라지기를 기다리는 시간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10ms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필요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종합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버스트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+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에코 펄스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+ 10ms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=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약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50ms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HC-SRF04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의 측정 범위는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2cm ~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300cm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이기 때문에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400cm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까지 측정 가능한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HC-SR04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는 최대 에코 펄스가 클 수 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그래서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60ms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이상의 트리거 펄스 간격을 가져야 한다고 예측할 수 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98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72180" y="133737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초음파 제어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70224" y="1145837"/>
                <a:ext cx="10235579" cy="173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+mn-ea"/>
                  </a:rPr>
                  <a:t>Ex) 1[cm]=0.034[cm/us]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000" dirty="0" smtClean="0">
                    <a:latin typeface="+mn-ea"/>
                  </a:rPr>
                  <a:t>Echo Pulse </a:t>
                </a:r>
                <a:r>
                  <a:rPr lang="ko-KR" altLang="en-US" sz="2000" dirty="0" smtClean="0">
                    <a:latin typeface="+mn-ea"/>
                  </a:rPr>
                  <a:t>시간</a:t>
                </a:r>
                <a:r>
                  <a:rPr lang="en-US" altLang="ko-KR" sz="2000" dirty="0" smtClean="0">
                    <a:latin typeface="+mn-ea"/>
                  </a:rPr>
                  <a:t>[us]/2    </a:t>
                </a:r>
              </a:p>
              <a:p>
                <a:r>
                  <a:rPr lang="en-US" altLang="ko-KR" sz="2000" dirty="0">
                    <a:latin typeface="+mn-ea"/>
                  </a:rPr>
                  <a:t> </a:t>
                </a:r>
                <a:r>
                  <a:rPr lang="en-US" altLang="ko-KR" sz="2000" dirty="0" smtClean="0">
                    <a:latin typeface="+mn-ea"/>
                  </a:rPr>
                  <a:t>        ∴ </a:t>
                </a:r>
                <a:r>
                  <a:rPr lang="en-US" altLang="ko-KR" sz="2000" dirty="0">
                    <a:latin typeface="+mn-ea"/>
                  </a:rPr>
                  <a:t>Echo Pulse </a:t>
                </a:r>
                <a:r>
                  <a:rPr lang="ko-KR" altLang="en-US" sz="2000" dirty="0" smtClean="0">
                    <a:latin typeface="+mn-ea"/>
                  </a:rPr>
                  <a:t>시간</a:t>
                </a:r>
                <a:r>
                  <a:rPr lang="en-US" altLang="ko-KR" sz="2000" dirty="0" smtClean="0">
                    <a:latin typeface="+mn-ea"/>
                  </a:rPr>
                  <a:t>=58.8[us]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+mn-ea"/>
                  </a:rPr>
                  <a:t>주기 </a:t>
                </a:r>
                <a:r>
                  <a:rPr lang="en-US" altLang="ko-KR" sz="2000" dirty="0" smtClean="0">
                    <a:latin typeface="+mn-ea"/>
                  </a:rPr>
                  <a:t>60[</a:t>
                </a:r>
                <a:r>
                  <a:rPr lang="en-US" altLang="ko-KR" sz="2000" dirty="0" err="1" smtClean="0">
                    <a:latin typeface="+mn-ea"/>
                  </a:rPr>
                  <a:t>ms</a:t>
                </a:r>
                <a:r>
                  <a:rPr lang="en-US" altLang="ko-KR" sz="2000" dirty="0" smtClean="0">
                    <a:latin typeface="+mn-ea"/>
                  </a:rPr>
                  <a:t>] </a:t>
                </a:r>
                <a:r>
                  <a:rPr lang="ko-KR" altLang="en-US" sz="2000" dirty="0" smtClean="0">
                    <a:latin typeface="+mn-ea"/>
                  </a:rPr>
                  <a:t>라고 </a:t>
                </a:r>
                <a:r>
                  <a:rPr lang="ko-KR" altLang="en-US" sz="2000" dirty="0" err="1" smtClean="0">
                    <a:latin typeface="+mn-ea"/>
                  </a:rPr>
                  <a:t>할때</a:t>
                </a:r>
                <a:endParaRPr lang="en-US" altLang="ko-KR" sz="2000" dirty="0" smtClean="0">
                  <a:latin typeface="+mn-ea"/>
                </a:endParaRPr>
              </a:p>
              <a:p>
                <a:r>
                  <a:rPr lang="en-US" altLang="ko-KR" sz="2000" dirty="0" smtClean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7372800</m:t>
                        </m:r>
                      </m:den>
                    </m:f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분</m:t>
                    </m:r>
                  </m:oMath>
                </a14:m>
                <a:r>
                  <a:rPr lang="ko-KR" altLang="en-US" sz="2000" dirty="0" smtClean="0">
                    <a:latin typeface="+mn-ea"/>
                  </a:rPr>
                  <a:t>주비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000" dirty="0" smtClean="0">
                    <a:latin typeface="+mn-ea"/>
                  </a:rPr>
                  <a:t>(TCNT1</a:t>
                </a:r>
                <a:r>
                  <a:rPr lang="ko-KR" altLang="en-US" sz="2000" dirty="0" smtClean="0">
                    <a:latin typeface="+mn-ea"/>
                  </a:rPr>
                  <a:t>의 </a:t>
                </a:r>
                <a:r>
                  <a:rPr lang="en-US" altLang="ko-KR" sz="2000" dirty="0" smtClean="0">
                    <a:latin typeface="+mn-ea"/>
                  </a:rPr>
                  <a:t>TOP+1)=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𝑝𝑤𝑚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latin typeface="+mn-ea"/>
                  </a:rPr>
                  <a:t>=60[</a:t>
                </a:r>
                <a:r>
                  <a:rPr lang="en-US" altLang="ko-KR" sz="2000" dirty="0" err="1" smtClean="0">
                    <a:latin typeface="+mn-ea"/>
                  </a:rPr>
                  <a:t>ms</a:t>
                </a:r>
                <a:r>
                  <a:rPr lang="en-US" altLang="ko-KR" sz="2000" dirty="0" smtClean="0">
                    <a:latin typeface="+mn-ea"/>
                  </a:rPr>
                  <a:t>] (0≤TCNT1≤65535</a:t>
                </a:r>
                <a:r>
                  <a:rPr lang="en-US" altLang="ko-KR" dirty="0" smtClean="0">
                    <a:latin typeface="+mn-ea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" y="1145837"/>
                <a:ext cx="10235579" cy="1737270"/>
              </a:xfrm>
              <a:prstGeom prst="rect">
                <a:avLst/>
              </a:prstGeom>
              <a:blipFill>
                <a:blip r:embed="rId3"/>
                <a:stretch>
                  <a:fillRect l="-536" t="-2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66378"/>
              </p:ext>
            </p:extLst>
          </p:nvPr>
        </p:nvGraphicFramePr>
        <p:xfrm>
          <a:off x="3475384" y="2713497"/>
          <a:ext cx="3744416" cy="1463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85043">
                  <a:extLst>
                    <a:ext uri="{9D8B030D-6E8A-4147-A177-3AD203B41FA5}">
                      <a16:colId xmlns:a16="http://schemas.microsoft.com/office/drawing/2014/main" val="3900872481"/>
                    </a:ext>
                  </a:extLst>
                </a:gridCol>
                <a:gridCol w="2859373">
                  <a:extLst>
                    <a:ext uri="{9D8B030D-6E8A-4147-A177-3AD203B41FA5}">
                      <a16:colId xmlns:a16="http://schemas.microsoft.com/office/drawing/2014/main" val="334568704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분주비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</a:rPr>
                        <a:t>TCNT1</a:t>
                      </a:r>
                      <a:r>
                        <a:rPr lang="ko-KR" altLang="en-US" dirty="0" smtClean="0">
                          <a:latin typeface="+mn-ea"/>
                        </a:rPr>
                        <a:t>의 </a:t>
                      </a:r>
                      <a:r>
                        <a:rPr lang="en-US" altLang="ko-KR" dirty="0" smtClean="0">
                          <a:latin typeface="+mn-ea"/>
                        </a:rPr>
                        <a:t>TOP+1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488865"/>
                  </a:ext>
                </a:extLst>
              </a:tr>
              <a:tr h="311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442368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844500"/>
                  </a:ext>
                </a:extLst>
              </a:tr>
              <a:tr h="311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55296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88244"/>
                  </a:ext>
                </a:extLst>
              </a:tr>
              <a:tr h="311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6912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3479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72180" y="4546754"/>
            <a:ext cx="88398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분주비</a:t>
            </a:r>
            <a:r>
              <a:rPr lang="en-US" altLang="ko-KR" sz="2000" dirty="0">
                <a:latin typeface="+mn-ea"/>
              </a:rPr>
              <a:t>=8, 0≤TCNT1≤</a:t>
            </a:r>
            <a:r>
              <a:rPr lang="en-US" altLang="ko-KR" sz="2000" dirty="0" smtClean="0">
                <a:latin typeface="+mn-ea"/>
              </a:rPr>
              <a:t>55295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TCNT1</a:t>
            </a:r>
            <a:r>
              <a:rPr lang="ko-KR" altLang="en-US" sz="2000" dirty="0">
                <a:latin typeface="+mn-ea"/>
              </a:rPr>
              <a:t>개 세는데 걸리는 시간</a:t>
            </a:r>
            <a:r>
              <a:rPr lang="en-US" altLang="ko-KR" sz="2000" dirty="0">
                <a:latin typeface="+mn-ea"/>
              </a:rPr>
              <a:t>=60[</a:t>
            </a:r>
            <a:r>
              <a:rPr lang="en-US" altLang="ko-KR" sz="2000" dirty="0" err="1">
                <a:latin typeface="+mn-ea"/>
              </a:rPr>
              <a:t>ms</a:t>
            </a:r>
            <a:r>
              <a:rPr lang="en-US" altLang="ko-KR" sz="2000" dirty="0">
                <a:latin typeface="+mn-ea"/>
              </a:rPr>
              <a:t>]/55296=1[us]</a:t>
            </a:r>
          </a:p>
          <a:p>
            <a:r>
              <a:rPr lang="en-US" altLang="ko-KR" sz="2000" dirty="0" smtClean="0">
                <a:latin typeface="+mn-ea"/>
              </a:rPr>
              <a:t>    ∴ 1[cm</a:t>
            </a:r>
            <a:r>
              <a:rPr lang="en-US" altLang="ko-KR" sz="2000" dirty="0">
                <a:latin typeface="+mn-ea"/>
              </a:rPr>
              <a:t>]</a:t>
            </a:r>
            <a:r>
              <a:rPr lang="ko-KR" altLang="en-US" sz="2000" dirty="0">
                <a:latin typeface="+mn-ea"/>
              </a:rPr>
              <a:t>를 잴 때  </a:t>
            </a:r>
            <a:r>
              <a:rPr lang="en-US" altLang="ko-KR" sz="2000" dirty="0">
                <a:latin typeface="+mn-ea"/>
              </a:rPr>
              <a:t>TCNT1=58</a:t>
            </a:r>
            <a:r>
              <a:rPr lang="ko-KR" altLang="en-US" sz="2000" dirty="0">
                <a:latin typeface="+mn-ea"/>
              </a:rPr>
              <a:t>이다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7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72180" y="133737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DC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∴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40D188-5B50-47A3-B19C-492F42D3D4CF}"/>
              </a:ext>
            </a:extLst>
          </p:cNvPr>
          <p:cNvSpPr/>
          <p:nvPr/>
        </p:nvSpPr>
        <p:spPr>
          <a:xfrm>
            <a:off x="421589" y="982940"/>
            <a:ext cx="11199192" cy="5552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DC</a:t>
            </a:r>
            <a:r>
              <a:rPr lang="ko-KR" altLang="en-US" sz="2400" b="1" dirty="0" smtClean="0">
                <a:latin typeface="+mn-ea"/>
              </a:rPr>
              <a:t>모터</a:t>
            </a:r>
            <a:endParaRPr lang="en-US" altLang="ko-KR" sz="2400" b="1" dirty="0" smtClean="0">
              <a:latin typeface="+mn-ea"/>
            </a:endParaRPr>
          </a:p>
          <a:p>
            <a:pPr>
              <a:lnSpc>
                <a:spcPts val="100"/>
              </a:lnSpc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직류</a:t>
            </a:r>
            <a:r>
              <a:rPr lang="en-US" altLang="ko-KR" sz="2000" dirty="0">
                <a:latin typeface="+mn-ea"/>
              </a:rPr>
              <a:t>(DC: Direct Current)</a:t>
            </a:r>
            <a:r>
              <a:rPr lang="ko-KR" altLang="en-US" sz="2000" dirty="0">
                <a:latin typeface="+mn-ea"/>
              </a:rPr>
              <a:t>를 전원으로 동작하는 </a:t>
            </a:r>
            <a:r>
              <a:rPr lang="ko-KR" altLang="en-US" sz="2000" dirty="0" smtClean="0">
                <a:latin typeface="+mn-ea"/>
              </a:rPr>
              <a:t>전기모터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작동 전압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모터가 작동하는 최적의 전압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적정 전압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모터의 성능을 최대한 활용하면서 모터에 부담을 주지 않는 전압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전류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모터가 사용하는 전류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RPM : </a:t>
            </a:r>
            <a:r>
              <a:rPr lang="ko-KR" altLang="en-US" sz="2000" dirty="0" smtClean="0">
                <a:latin typeface="+mn-ea"/>
              </a:rPr>
              <a:t>분당 </a:t>
            </a:r>
            <a:r>
              <a:rPr lang="ko-KR" altLang="en-US" sz="2000" dirty="0" err="1" smtClean="0">
                <a:latin typeface="+mn-ea"/>
              </a:rPr>
              <a:t>회전수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  Ex) 300RPM : 1</a:t>
            </a:r>
            <a:r>
              <a:rPr lang="ko-KR" altLang="en-US" sz="2000" dirty="0" smtClean="0">
                <a:latin typeface="+mn-ea"/>
              </a:rPr>
              <a:t>분당 </a:t>
            </a:r>
            <a:r>
              <a:rPr lang="en-US" altLang="ko-KR" sz="2000" dirty="0" smtClean="0">
                <a:latin typeface="+mn-ea"/>
              </a:rPr>
              <a:t>300</a:t>
            </a:r>
            <a:r>
              <a:rPr lang="ko-KR" altLang="en-US" sz="2000" dirty="0" smtClean="0">
                <a:latin typeface="+mn-ea"/>
              </a:rPr>
              <a:t>바퀴 회전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토크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회전력 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      Ex)  1kg/cm : </a:t>
            </a:r>
            <a:r>
              <a:rPr lang="ko-KR" altLang="en-US" sz="2000" dirty="0" smtClean="0">
                <a:latin typeface="+mn-ea"/>
              </a:rPr>
              <a:t>모터의 축을 중심으로 </a:t>
            </a:r>
            <a:r>
              <a:rPr lang="en-US" altLang="ko-KR" sz="2000" dirty="0" smtClean="0">
                <a:latin typeface="+mn-ea"/>
              </a:rPr>
              <a:t>1cm </a:t>
            </a:r>
            <a:r>
              <a:rPr lang="ko-KR" altLang="en-US" sz="2000" dirty="0" smtClean="0">
                <a:latin typeface="+mn-ea"/>
              </a:rPr>
              <a:t>떨어진 지전에서 </a:t>
            </a:r>
            <a:r>
              <a:rPr lang="en-US" altLang="ko-KR" sz="2000" dirty="0" smtClean="0">
                <a:latin typeface="+mn-ea"/>
              </a:rPr>
              <a:t>1kg</a:t>
            </a:r>
            <a:r>
              <a:rPr lang="ko-KR" altLang="en-US" sz="2000" dirty="0" smtClean="0">
                <a:latin typeface="+mn-ea"/>
              </a:rPr>
              <a:t>의 힘을 버틸 수 있음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모터의 전압</a:t>
            </a:r>
            <a:r>
              <a:rPr lang="en-US" altLang="ko-KR" sz="2000" dirty="0" smtClean="0">
                <a:latin typeface="+mn-ea"/>
              </a:rPr>
              <a:t>-</a:t>
            </a:r>
            <a:r>
              <a:rPr lang="ko-KR" altLang="en-US" sz="2000" dirty="0" smtClean="0">
                <a:latin typeface="+mn-ea"/>
              </a:rPr>
              <a:t>전류</a:t>
            </a:r>
            <a:r>
              <a:rPr lang="en-US" altLang="ko-KR" sz="2000" dirty="0" smtClean="0">
                <a:latin typeface="+mn-ea"/>
              </a:rPr>
              <a:t>-RPM-</a:t>
            </a:r>
            <a:r>
              <a:rPr lang="ko-KR" altLang="en-US" sz="2000" dirty="0" smtClean="0">
                <a:latin typeface="+mn-ea"/>
              </a:rPr>
              <a:t>토크의 관계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모터의 전압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전류가 강할 수록 </a:t>
            </a:r>
            <a:r>
              <a:rPr lang="en-US" altLang="ko-KR" sz="2000" dirty="0" smtClean="0">
                <a:latin typeface="+mn-ea"/>
              </a:rPr>
              <a:t>RPM,</a:t>
            </a:r>
            <a:r>
              <a:rPr lang="ko-KR" altLang="en-US" sz="2000" dirty="0" smtClean="0">
                <a:latin typeface="+mn-ea"/>
              </a:rPr>
              <a:t>토크가 </a:t>
            </a:r>
            <a:r>
              <a:rPr lang="ko-KR" altLang="en-US" sz="2000" dirty="0" err="1" smtClean="0">
                <a:latin typeface="+mn-ea"/>
              </a:rPr>
              <a:t>강해짐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무부하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모터에 </a:t>
            </a:r>
            <a:r>
              <a:rPr lang="ko-KR" altLang="en-US" sz="2000" dirty="0" err="1" smtClean="0">
                <a:latin typeface="+mn-ea"/>
              </a:rPr>
              <a:t>아무힘이</a:t>
            </a:r>
            <a:r>
              <a:rPr lang="ko-KR" altLang="en-US" sz="2000" dirty="0" smtClean="0">
                <a:latin typeface="+mn-ea"/>
              </a:rPr>
              <a:t> 가해지지 않은 상태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최대 부하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모터가 멈추는 지점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409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72180" y="133737"/>
            <a:ext cx="8424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en-US" altLang="ko-K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DC </a:t>
            </a:r>
            <a:r>
              <a:rPr lang="ko-KR" alt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</a:rPr>
              <a:t>모터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40D188-5B50-47A3-B19C-492F42D3D4CF}"/>
              </a:ext>
            </a:extLst>
          </p:cNvPr>
          <p:cNvSpPr/>
          <p:nvPr/>
        </p:nvSpPr>
        <p:spPr>
          <a:xfrm>
            <a:off x="978281" y="1018227"/>
            <a:ext cx="11573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DC</a:t>
            </a:r>
            <a:r>
              <a:rPr lang="ko-KR" altLang="en-US" sz="2000" b="1" dirty="0">
                <a:latin typeface="+mn-ea"/>
              </a:rPr>
              <a:t>모터의 </a:t>
            </a:r>
            <a:r>
              <a:rPr lang="ko-KR" altLang="en-US" sz="2000" b="1" dirty="0" smtClean="0">
                <a:latin typeface="+mn-ea"/>
              </a:rPr>
              <a:t>원리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영구자석 사이의 코일을 감은 </a:t>
            </a:r>
            <a:r>
              <a:rPr lang="ko-KR" altLang="en-US" sz="2000" dirty="0" err="1" smtClean="0">
                <a:latin typeface="+mn-ea"/>
              </a:rPr>
              <a:t>회전자</a:t>
            </a:r>
            <a:r>
              <a:rPr lang="ko-KR" altLang="en-US" sz="2000" dirty="0" smtClean="0">
                <a:latin typeface="+mn-ea"/>
              </a:rPr>
              <a:t> 전류가 </a:t>
            </a:r>
            <a:r>
              <a:rPr lang="ko-KR" altLang="en-US" sz="2000" dirty="0" err="1" smtClean="0">
                <a:latin typeface="+mn-ea"/>
              </a:rPr>
              <a:t>흐를때</a:t>
            </a:r>
            <a:r>
              <a:rPr lang="ko-KR" altLang="en-US" sz="2000" dirty="0" smtClean="0">
                <a:latin typeface="+mn-ea"/>
              </a:rPr>
              <a:t> 코일이 받는 자기력을 이용해 회전함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전기에너지 →운동에너지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정류자</a:t>
            </a:r>
            <a:r>
              <a:rPr lang="en-US" altLang="ko-KR" sz="2000" dirty="0" smtClean="0">
                <a:latin typeface="+mn-ea"/>
              </a:rPr>
              <a:t>,</a:t>
            </a:r>
            <a:r>
              <a:rPr lang="ko-KR" altLang="en-US" sz="2000" dirty="0" smtClean="0">
                <a:latin typeface="+mn-ea"/>
              </a:rPr>
              <a:t>브러시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같은 방향으로 회전할 수 있도록 전류의 방향을 바꿔주는 역할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고정자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고정된 채 </a:t>
            </a:r>
            <a:r>
              <a:rPr lang="ko-KR" altLang="en-US" sz="2000" dirty="0" err="1" smtClean="0">
                <a:latin typeface="+mn-ea"/>
              </a:rPr>
              <a:t>자속을</a:t>
            </a:r>
            <a:r>
              <a:rPr lang="ko-KR" altLang="en-US" sz="2000" dirty="0" smtClean="0">
                <a:latin typeface="+mn-ea"/>
              </a:rPr>
              <a:t> 발생시킴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회전자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고정자에 의해 발생한 </a:t>
            </a:r>
            <a:r>
              <a:rPr lang="ko-KR" altLang="en-US" sz="2000" dirty="0" err="1" smtClean="0">
                <a:latin typeface="+mn-ea"/>
              </a:rPr>
              <a:t>자속과</a:t>
            </a:r>
            <a:r>
              <a:rPr lang="ko-KR" altLang="en-US" sz="2000" dirty="0" smtClean="0">
                <a:latin typeface="+mn-ea"/>
              </a:rPr>
              <a:t> 상호 작용하여 회전하는 부분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23" y="4043065"/>
            <a:ext cx="2816212" cy="24269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FD8D5F-9CE3-441B-BEE0-30B0A0F9A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7" t="3364" r="64919"/>
          <a:stretch/>
        </p:blipFill>
        <p:spPr>
          <a:xfrm>
            <a:off x="9161476" y="4043065"/>
            <a:ext cx="1722293" cy="2426278"/>
          </a:xfrm>
          <a:prstGeom prst="rect">
            <a:avLst/>
          </a:prstGeom>
        </p:spPr>
      </p:pic>
      <p:pic>
        <p:nvPicPr>
          <p:cNvPr id="1026" name="Picture 2" descr="플레밍의 왼손법칙과 오른손법칙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70" y="4043065"/>
            <a:ext cx="3769639" cy="242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03502" y="3553684"/>
            <a:ext cx="23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플레밍의</a:t>
            </a:r>
            <a:r>
              <a:rPr lang="ko-KR" altLang="en-US" b="1" dirty="0" smtClean="0"/>
              <a:t> 오른손 법칙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570020" y="3553684"/>
            <a:ext cx="119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작동 원리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71484" y="3553684"/>
            <a:ext cx="325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DC</a:t>
            </a:r>
            <a:r>
              <a:rPr lang="ko-KR" altLang="en-US" b="1" dirty="0" smtClean="0"/>
              <a:t>모터의 내부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외부 구조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67" y="655232"/>
            <a:ext cx="11188013" cy="32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바다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751_TF02895256.potx" id="{C69014F7-6B02-4151-A5AD-D9E3B077F1A6}" vid="{D82D47EE-5870-4112-8F3F-3B935AC0D719}"/>
    </a:ext>
  </a:extLst>
</a:theme>
</file>

<file path=ppt/theme/theme2.xml><?xml version="1.0" encoding="utf-8"?>
<a:theme xmlns:a="http://schemas.openxmlformats.org/drawingml/2006/main" name="Office 테마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바다 그림 프레젠테이션(와이드스크린)</Template>
  <TotalTime>4589</TotalTime>
  <Words>846</Words>
  <Application>Microsoft Office PowerPoint</Application>
  <PresentationFormat>와이드스크린</PresentationFormat>
  <Paragraphs>164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HY엽서M</vt:lpstr>
      <vt:lpstr>HY중고딕</vt:lpstr>
      <vt:lpstr>바탕</vt:lpstr>
      <vt:lpstr>현대하모니 M</vt:lpstr>
      <vt:lpstr>Arial</vt:lpstr>
      <vt:lpstr>Cambria Math</vt:lpstr>
      <vt:lpstr>Georgia</vt:lpstr>
      <vt:lpstr>바다 16x9</vt:lpstr>
      <vt:lpstr>AVR 초음파 센서&amp;  DC Moter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 LED</dc:title>
  <dc:creator>user</dc:creator>
  <cp:lastModifiedBy>user</cp:lastModifiedBy>
  <cp:revision>110</cp:revision>
  <dcterms:created xsi:type="dcterms:W3CDTF">2021-07-09T07:24:18Z</dcterms:created>
  <dcterms:modified xsi:type="dcterms:W3CDTF">2021-10-01T10:54:14Z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